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9"/>
  </p:notes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61E"/>
    <a:srgbClr val="A1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1E414-63EE-4079-9D86-0629EE12520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6C580-C4D6-4498-A7D6-005E80628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16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6C580-C4D6-4498-A7D6-005E80628E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0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00ECFA-1D82-4FA5-B184-4E633D959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453CC5E-4897-42CF-B613-20B382E08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1D6FF00-2A93-43D8-8E35-E0B011F37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5D011B1-44F7-45D8-AF03-DF1E9A12F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70FFAD-67C2-4638-A06E-D12DA51D1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9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1D0A77-E8CD-4CF6-8F6A-A17847D2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B1F9244-78D7-48B1-A910-7195DAF94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EFF522F-A6D0-4193-AC59-38589E4C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5C48F16-57C3-40DC-ABE9-AB2E8030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420B70E-FAEF-42E7-875B-C0CF7AA71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98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73996F1-91B3-47E0-8E9E-762D57B00F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B14112A-E231-4D16-A03A-47214C3E7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2B6C218-F54C-4FE8-9716-E78FE22E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8C824E5-C98F-4DC3-9BB7-ECE57A1C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91987FC-5122-42F2-9AEB-D3C1F5BE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9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1E4D65-A042-4B6A-90A3-936E3C48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37D4054-5991-4FB6-BBED-C9862562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58F466A-94BF-4FB0-9A73-3022F436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CCAD819-957A-4623-90D6-D2888D74B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2B093FB-04F5-4372-9990-6407D804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4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E7E497-D96F-480E-849B-18A96D9E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2E209AF-E636-46AC-ABD0-2C8BD682A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617218E-DDF1-40F5-82E8-0C9539A4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1558588-52BA-4A1E-9B71-038630639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6FBF9A3-B80D-42B7-92C5-F41CE9B7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5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3B9ED56-9FDC-4B52-8EB6-DD453AB3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31E079-28F6-418D-96E4-349EF20BB9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1CD3221-9367-4084-B6F5-B9100DA54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0B9B007-5167-47AF-ABD1-746B417C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DD3009E-6C03-4060-9912-13D018B1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22EDDDF-53E7-4F32-B8F9-E614006C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19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12A2CB-417D-423E-80DA-5F326346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9F8000E-B268-4DE4-825C-2B5AFE668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F17F38D-9304-4EC7-9130-7BFD58070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C1E7C732-1200-47FA-B131-3616E7D27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9206CE0-3C0B-4597-9454-7603317303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004ACE55-A719-45CE-8D16-3F581239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48C8BFA-6A51-4161-8064-EF139036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7FA0EDE-36D8-425C-BEF8-8D37F531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4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45F1F8-31AA-4CDD-8726-360B5E3A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F29DCFD-1B34-41A5-B444-0EECB0D7D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6713913B-F8D7-4725-BD0B-7A3554B5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EFCAC047-2333-4A5D-AE2C-4351646B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4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F476406-D222-4095-A83C-00B4993D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E097677-6616-4373-B50F-B10839CC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64C312F-D162-4ADD-857C-D1A6D9A13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2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A25A9C-44E7-4D4D-B00D-41D9DEFA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3AD671F-1A13-4C6E-A3C7-479C38E22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AF30A1E-9375-42C6-85ED-D1F9DF6D5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69B81BF-D258-46D9-8B75-D561870F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E9FAAD6-F61F-45E9-A157-E97CCD0E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9E60309-D708-4A5D-9CD3-0C653387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8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9431A0-06FA-4F3D-B14E-8DDC8797E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07DACD61-4B47-48F8-BD3A-325A24531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254E01C-951E-47DF-AAE9-AC30D98D7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A52F4C7D-DD51-47A3-9124-101DC4B07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137CD67-9B98-4B9D-91BB-D13569A06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E27E9AD-94E7-4143-8C34-E047EA73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4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1BD10B7-D7DA-47D8-9183-414E6236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4CECCCD-2B25-4CA8-BDCA-54A4B3813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4652F5-A690-42E7-B88F-37444F061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8C591-6E7E-42BC-A0A0-ED61847842B4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4636815-D152-45C9-9667-36C41FBB3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9900C7E-F182-4A88-90F4-D25B36D12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1B020-D8D0-46B7-850A-2818102E9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6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jWlyx8WKL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ai.com/chatgpt/" TargetMode="External"/><Relationship Id="rId3" Type="http://schemas.openxmlformats.org/officeDocument/2006/relationships/hyperlink" Target="https://webbtelescope.org/home" TargetMode="External"/><Relationship Id="rId7" Type="http://schemas.openxmlformats.org/officeDocument/2006/relationships/hyperlink" Target="https://giphy.com/gifs/loop-tumblr-featured-TZf4ZyXb0lXX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ence.nasa.gov/mission/hubble/multimedia/sonifications/" TargetMode="External"/><Relationship Id="rId5" Type="http://schemas.openxmlformats.org/officeDocument/2006/relationships/hyperlink" Target="https://developer.android.com/" TargetMode="External"/><Relationship Id="rId4" Type="http://schemas.openxmlformats.org/officeDocument/2006/relationships/hyperlink" Target="https://opencv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85000" b="-5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etin kutusu 24">
            <a:extLst>
              <a:ext uri="{FF2B5EF4-FFF2-40B4-BE49-F238E27FC236}">
                <a16:creationId xmlns:a16="http://schemas.microsoft.com/office/drawing/2014/main" id="{26BD073E-2AA2-46BD-A559-ED03169211CB}"/>
              </a:ext>
            </a:extLst>
          </p:cNvPr>
          <p:cNvSpPr txBox="1"/>
          <p:nvPr/>
        </p:nvSpPr>
        <p:spPr>
          <a:xfrm>
            <a:off x="5016500" y="1687514"/>
            <a:ext cx="7061200" cy="1015663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1000"/>
                </a:schemeClr>
              </a:gs>
              <a:gs pos="100000">
                <a:schemeClr val="accent1">
                  <a:tint val="23500"/>
                  <a:satMod val="160000"/>
                  <a:alpha val="51000"/>
                  <a:lumMod val="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2024 NASA Space Apps Challenge</a:t>
            </a:r>
            <a:r>
              <a:rPr lang="tr-TR" sz="20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sz="2000" b="0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/>
            <a:r>
              <a:rPr lang="en-US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Symphony of the Stars: Harmonizing the James Webb Space Telescope in Music and Images</a:t>
            </a:r>
            <a:endParaRPr lang="tr-TR" sz="2000" b="1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B38F94FC-1520-4890-B990-6F1CE1F87F9C}"/>
              </a:ext>
            </a:extLst>
          </p:cNvPr>
          <p:cNvSpPr txBox="1"/>
          <p:nvPr/>
        </p:nvSpPr>
        <p:spPr>
          <a:xfrm>
            <a:off x="5245100" y="4926877"/>
            <a:ext cx="6832600" cy="1938992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1000"/>
                </a:schemeClr>
              </a:gs>
              <a:gs pos="100000">
                <a:schemeClr val="accent1">
                  <a:tint val="23500"/>
                  <a:satMod val="160000"/>
                  <a:alpha val="51000"/>
                  <a:lumMod val="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tr-TR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Team </a:t>
            </a:r>
            <a:r>
              <a:rPr lang="tr-T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Members</a:t>
            </a:r>
            <a:r>
              <a:rPr lang="tr-TR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algn="r"/>
            <a:r>
              <a:rPr lang="tr-TR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Mehmet Alp ÖZAYDIN</a:t>
            </a:r>
          </a:p>
          <a:p>
            <a:pPr algn="r"/>
            <a:r>
              <a:rPr lang="tr-TR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Hüseyin Umut IŞIK </a:t>
            </a:r>
          </a:p>
          <a:p>
            <a:pPr algn="r"/>
            <a:r>
              <a:rPr lang="tr-TR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Zeynep Aslı KASAP</a:t>
            </a:r>
          </a:p>
          <a:p>
            <a:pPr algn="r"/>
            <a:r>
              <a:rPr lang="tr-TR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Emir ŞAHİN</a:t>
            </a:r>
          </a:p>
          <a:p>
            <a:pPr algn="r"/>
            <a:r>
              <a:rPr lang="tr-TR" sz="20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Kamil Anıl IŞIK</a:t>
            </a:r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C8301F24-8DBE-4C45-98D0-E62C295FA609}"/>
              </a:ext>
            </a:extLst>
          </p:cNvPr>
          <p:cNvSpPr txBox="1"/>
          <p:nvPr/>
        </p:nvSpPr>
        <p:spPr>
          <a:xfrm>
            <a:off x="5016500" y="3461084"/>
            <a:ext cx="7061200" cy="707886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1000"/>
                </a:schemeClr>
              </a:gs>
              <a:gs pos="100000">
                <a:schemeClr val="accent1">
                  <a:tint val="23500"/>
                  <a:satMod val="160000"/>
                  <a:alpha val="51000"/>
                  <a:lumMod val="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tr-TR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METU STARGAZERS</a:t>
            </a:r>
          </a:p>
          <a:p>
            <a:pPr algn="r"/>
            <a:r>
              <a:rPr lang="tr-TR" sz="2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Ankara</a:t>
            </a:r>
            <a:r>
              <a:rPr lang="tr-TR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Türkiye</a:t>
            </a:r>
            <a:endParaRPr lang="tr-TR" sz="2000" b="1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Akış Çizelgesi: El İle Girdi 32">
            <a:extLst>
              <a:ext uri="{FF2B5EF4-FFF2-40B4-BE49-F238E27FC236}">
                <a16:creationId xmlns:a16="http://schemas.microsoft.com/office/drawing/2014/main" id="{8FBD878F-0567-486A-B679-55340B330189}"/>
              </a:ext>
            </a:extLst>
          </p:cNvPr>
          <p:cNvSpPr/>
          <p:nvPr/>
        </p:nvSpPr>
        <p:spPr>
          <a:xfrm rot="5400000">
            <a:off x="-361950" y="361949"/>
            <a:ext cx="6858000" cy="6134101"/>
          </a:xfrm>
          <a:prstGeom prst="flowChartManualInpu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3A8FF219-AA40-4311-97FA-B6D8B8B163F5}"/>
              </a:ext>
            </a:extLst>
          </p:cNvPr>
          <p:cNvSpPr txBox="1"/>
          <p:nvPr/>
        </p:nvSpPr>
        <p:spPr>
          <a:xfrm>
            <a:off x="-419099" y="116134"/>
            <a:ext cx="13106400" cy="1323439"/>
          </a:xfrm>
          <a:prstGeom prst="rect">
            <a:avLst/>
          </a:prstGeom>
          <a:noFill/>
          <a:effectLst>
            <a:outerShdw blurRad="50800" dir="2160000" algn="t" rotWithShape="0">
              <a:prstClr val="black">
                <a:alpha val="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r-TR" sz="8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COSMIC CRESCENDO</a:t>
            </a:r>
            <a:endParaRPr lang="en-US" sz="80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8" name="Resim 37">
            <a:extLst>
              <a:ext uri="{FF2B5EF4-FFF2-40B4-BE49-F238E27FC236}">
                <a16:creationId xmlns:a16="http://schemas.microsoft.com/office/drawing/2014/main" id="{5E389909-08C9-4D13-8F94-3A7F63F71C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43" t="3387" r="22497" b="2010"/>
          <a:stretch/>
        </p:blipFill>
        <p:spPr>
          <a:xfrm>
            <a:off x="657453" y="1687894"/>
            <a:ext cx="4263798" cy="4254265"/>
          </a:xfrm>
          <a:prstGeom prst="ellipse">
            <a:avLst/>
          </a:prstGeom>
          <a:ln w="190500" cap="rnd">
            <a:solidFill>
              <a:schemeClr val="accent5">
                <a:lumMod val="5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86364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85000" b="-5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>
            <a:extLst>
              <a:ext uri="{FF2B5EF4-FFF2-40B4-BE49-F238E27FC236}">
                <a16:creationId xmlns:a16="http://schemas.microsoft.com/office/drawing/2014/main" id="{73687B89-1574-4211-A285-1F4A8AF66147}"/>
              </a:ext>
            </a:extLst>
          </p:cNvPr>
          <p:cNvSpPr txBox="1"/>
          <p:nvPr/>
        </p:nvSpPr>
        <p:spPr>
          <a:xfrm>
            <a:off x="793904" y="0"/>
            <a:ext cx="10604192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6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COSMIC CRESCENDO</a:t>
            </a:r>
          </a:p>
          <a:p>
            <a:pPr algn="ctr"/>
            <a:endParaRPr lang="en-US" sz="60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0A93003-7C01-4042-9BB2-063718A3A738}"/>
              </a:ext>
            </a:extLst>
          </p:cNvPr>
          <p:cNvSpPr txBox="1"/>
          <p:nvPr/>
        </p:nvSpPr>
        <p:spPr>
          <a:xfrm>
            <a:off x="0" y="1923697"/>
            <a:ext cx="7335520" cy="52322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1000"/>
                </a:schemeClr>
              </a:gs>
              <a:gs pos="100000">
                <a:schemeClr val="accent1">
                  <a:tint val="23500"/>
                  <a:satMod val="160000"/>
                  <a:alpha val="51000"/>
                  <a:lumMod val="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tr-TR" sz="28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800" b="1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Detection</a:t>
            </a:r>
            <a:r>
              <a:rPr lang="tr-TR" sz="28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800" b="1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28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tr-TR" sz="2800" b="1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egmentation</a:t>
            </a:r>
            <a:endParaRPr lang="tr-TR" sz="2800" b="1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FD4CA4CB-E7C0-4BBE-85B0-57D20890422B}"/>
              </a:ext>
            </a:extLst>
          </p:cNvPr>
          <p:cNvSpPr txBox="1"/>
          <p:nvPr/>
        </p:nvSpPr>
        <p:spPr>
          <a:xfrm>
            <a:off x="0" y="2702786"/>
            <a:ext cx="3820160" cy="52322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1000"/>
                </a:schemeClr>
              </a:gs>
              <a:gs pos="100000">
                <a:schemeClr val="accent1">
                  <a:tint val="23500"/>
                  <a:satMod val="160000"/>
                  <a:alpha val="51000"/>
                  <a:lumMod val="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tr-TR" sz="28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 </a:t>
            </a:r>
            <a:r>
              <a:rPr lang="tr-TR" sz="2800" b="1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Sonification</a:t>
            </a:r>
            <a:endParaRPr lang="tr-TR" sz="2800" b="1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EA6A6AF-1CFC-41B0-B7EE-3B11A58632C3}"/>
              </a:ext>
            </a:extLst>
          </p:cNvPr>
          <p:cNvSpPr txBox="1"/>
          <p:nvPr/>
        </p:nvSpPr>
        <p:spPr>
          <a:xfrm>
            <a:off x="-27940" y="3505130"/>
            <a:ext cx="7696200" cy="52322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1000"/>
                </a:schemeClr>
              </a:gs>
              <a:gs pos="100000">
                <a:schemeClr val="accent1">
                  <a:tint val="23500"/>
                  <a:satMod val="160000"/>
                  <a:alpha val="51000"/>
                  <a:lumMod val="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Sound </a:t>
            </a:r>
            <a:r>
              <a:rPr lang="tr-T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</a:t>
            </a:r>
            <a:r>
              <a:rPr lang="tr-T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Implementation</a:t>
            </a:r>
            <a:endParaRPr lang="tr-TR" sz="2800" b="1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E037E98-AD8D-4535-B0BE-8DE5EF514AC9}"/>
              </a:ext>
            </a:extLst>
          </p:cNvPr>
          <p:cNvSpPr txBox="1"/>
          <p:nvPr/>
        </p:nvSpPr>
        <p:spPr>
          <a:xfrm>
            <a:off x="0" y="4359988"/>
            <a:ext cx="6614160" cy="52322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1000"/>
                </a:schemeClr>
              </a:gs>
              <a:gs pos="100000">
                <a:schemeClr val="accent1">
                  <a:tint val="23500"/>
                  <a:satMod val="160000"/>
                  <a:alpha val="51000"/>
                  <a:lumMod val="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Mobile </a:t>
            </a:r>
            <a:r>
              <a:rPr lang="tr-T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Web </a:t>
            </a:r>
            <a:r>
              <a:rPr lang="tr-T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tr-T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Development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E487C6D2-1E48-4C4E-B5FB-3CE4DA762B7B}"/>
              </a:ext>
            </a:extLst>
          </p:cNvPr>
          <p:cNvSpPr txBox="1"/>
          <p:nvPr/>
        </p:nvSpPr>
        <p:spPr>
          <a:xfrm>
            <a:off x="-127000" y="927330"/>
            <a:ext cx="121920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Main </a:t>
            </a:r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Project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1B8480B2-56D6-34BB-28E0-F95A0A345807}"/>
              </a:ext>
            </a:extLst>
          </p:cNvPr>
          <p:cNvSpPr txBox="1"/>
          <p:nvPr/>
        </p:nvSpPr>
        <p:spPr>
          <a:xfrm>
            <a:off x="0" y="5214846"/>
            <a:ext cx="8148320" cy="52322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1000"/>
                </a:schemeClr>
              </a:gs>
              <a:gs pos="100000">
                <a:schemeClr val="accent1">
                  <a:tint val="23500"/>
                  <a:satMod val="160000"/>
                  <a:alpha val="51000"/>
                  <a:lumMod val="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tr-T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loooots</a:t>
            </a:r>
            <a:r>
              <a:rPr lang="tr-T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tr-T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collaboration</a:t>
            </a:r>
            <a:r>
              <a:rPr lang="tr-T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tr-TR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</a:t>
            </a:r>
            <a:endParaRPr lang="tr-TR" sz="28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Resim 3" descr="kırpıntı çizim, Animasyon, çizgi film, sanat içeren bir resim&#10;&#10;Açıklama otomatik olarak oluşturuldu">
            <a:extLst>
              <a:ext uri="{FF2B5EF4-FFF2-40B4-BE49-F238E27FC236}">
                <a16:creationId xmlns:a16="http://schemas.microsoft.com/office/drawing/2014/main" id="{C8893596-FC2F-5D4B-17B7-BFD0F359B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6755" y="927330"/>
            <a:ext cx="8663590" cy="60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4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85000" b="-5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3466CD0C-691E-48FA-B526-3847595FCC3E}"/>
              </a:ext>
            </a:extLst>
          </p:cNvPr>
          <p:cNvSpPr txBox="1"/>
          <p:nvPr/>
        </p:nvSpPr>
        <p:spPr>
          <a:xfrm>
            <a:off x="0" y="230188"/>
            <a:ext cx="121920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DATA SONIFICATION ALGORITHM</a:t>
            </a:r>
            <a:endParaRPr lang="en-US" sz="5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3D5824A-0F6D-4C64-9804-1607FADB0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t="16820" r="13195" b="22037"/>
          <a:stretch/>
        </p:blipFill>
        <p:spPr>
          <a:xfrm>
            <a:off x="5160320" y="1988788"/>
            <a:ext cx="6794500" cy="3956530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4A8C77A-02B9-48AC-89EB-EBA1DC6B01A2}"/>
              </a:ext>
            </a:extLst>
          </p:cNvPr>
          <p:cNvSpPr txBox="1"/>
          <p:nvPr/>
        </p:nvSpPr>
        <p:spPr>
          <a:xfrm>
            <a:off x="5160320" y="878007"/>
            <a:ext cx="187136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5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6772DE75-CAEA-47DC-8DBA-A0396C4870AD}"/>
              </a:ext>
            </a:extLst>
          </p:cNvPr>
          <p:cNvSpPr txBox="1"/>
          <p:nvPr/>
        </p:nvSpPr>
        <p:spPr>
          <a:xfrm>
            <a:off x="5160320" y="901344"/>
            <a:ext cx="1871360" cy="86177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5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tr-TR" sz="5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rgbClr val="00B05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tr-TR" sz="5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64E944C6-2B08-4C34-AD72-63392D4DBD19}"/>
              </a:ext>
            </a:extLst>
          </p:cNvPr>
          <p:cNvSpPr txBox="1"/>
          <p:nvPr/>
        </p:nvSpPr>
        <p:spPr>
          <a:xfrm>
            <a:off x="0" y="2427426"/>
            <a:ext cx="12192000" cy="12464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Different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RGB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of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pixel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different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sounds</a:t>
            </a:r>
            <a:endParaRPr lang="tr-TR" sz="25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BEC497CC-7B32-40C8-AFBE-45947B43A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04" y="4511221"/>
            <a:ext cx="752495" cy="702327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794F015-187B-44BC-9746-BB974FD16F58}"/>
              </a:ext>
            </a:extLst>
          </p:cNvPr>
          <p:cNvSpPr txBox="1"/>
          <p:nvPr/>
        </p:nvSpPr>
        <p:spPr>
          <a:xfrm>
            <a:off x="98404" y="4144507"/>
            <a:ext cx="4978400" cy="12464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Reflection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sounds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related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25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colours</a:t>
            </a:r>
            <a:endParaRPr lang="tr-TR" sz="25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80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85000" b="-5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9C7507-6465-4E99-AFA6-4EE276FB6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1" t="2203" r="21855" b="4645"/>
          <a:stretch/>
        </p:blipFill>
        <p:spPr>
          <a:xfrm>
            <a:off x="351140" y="1625600"/>
            <a:ext cx="4372241" cy="4464775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E364C168-6379-4D37-80EA-CB71A3C8FBE2}"/>
              </a:ext>
            </a:extLst>
          </p:cNvPr>
          <p:cNvSpPr txBox="1"/>
          <p:nvPr/>
        </p:nvSpPr>
        <p:spPr>
          <a:xfrm>
            <a:off x="0" y="230188"/>
            <a:ext cx="1219200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54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Object </a:t>
            </a:r>
            <a:r>
              <a:rPr lang="tr-TR" sz="54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Detection</a:t>
            </a:r>
            <a:r>
              <a:rPr lang="tr-TR" sz="54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54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Algorithm</a:t>
            </a:r>
            <a:endParaRPr lang="tr-TR" sz="5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F52EB9E-FFB0-4F27-B605-6D3ABADBE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34" y="2718619"/>
            <a:ext cx="2958826" cy="2311399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4F3EB91E-802A-4B5C-B867-661BEEC5D6B6}"/>
              </a:ext>
            </a:extLst>
          </p:cNvPr>
          <p:cNvSpPr txBox="1"/>
          <p:nvPr/>
        </p:nvSpPr>
        <p:spPr>
          <a:xfrm>
            <a:off x="2201560" y="1420071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detect</a:t>
            </a:r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astronomical</a:t>
            </a:r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endParaRPr lang="tr-TR" sz="30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2FF8BDF-6ED5-48E5-801C-6343F736B228}"/>
              </a:ext>
            </a:extLst>
          </p:cNvPr>
          <p:cNvSpPr txBox="1"/>
          <p:nvPr/>
        </p:nvSpPr>
        <p:spPr>
          <a:xfrm>
            <a:off x="2290460" y="5312904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Playing</a:t>
            </a:r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different</a:t>
            </a:r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instruments</a:t>
            </a:r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different</a:t>
            </a:r>
            <a:r>
              <a:rPr lang="tr-TR" sz="3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3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objects</a:t>
            </a:r>
            <a:endParaRPr lang="tr-TR" sz="30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Resim 2" descr="evren, kainat, dış mekan, dış uzay, astronomi, nebula içeren bir resim&#10;&#10;Açıklama otomatik olarak oluşturuldu">
            <a:extLst>
              <a:ext uri="{FF2B5EF4-FFF2-40B4-BE49-F238E27FC236}">
                <a16:creationId xmlns:a16="http://schemas.microsoft.com/office/drawing/2014/main" id="{1E7D79D7-9C3A-0B84-D720-12F4BE0B6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5"/>
          <a:stretch/>
        </p:blipFill>
        <p:spPr>
          <a:xfrm>
            <a:off x="8912913" y="2886180"/>
            <a:ext cx="2545795" cy="1943613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045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85000" b="-5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B9F17025-0041-4167-8000-FB85E69F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5" y="1105967"/>
            <a:ext cx="2265274" cy="4743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8B65AAD-87F2-48CB-A1D5-BE428C392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75" y="1105967"/>
            <a:ext cx="2242847" cy="4743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D124EBA-7A67-43A0-BB53-F45CECEF5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94" y="1097313"/>
            <a:ext cx="2242847" cy="4756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DF75BB08-D8A5-4C0F-9E21-4E1FAF3C70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58" y="1105966"/>
            <a:ext cx="2204906" cy="4752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9BE18158-9CD1-406D-A857-5DE07AE0B5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81" y="1097313"/>
            <a:ext cx="2204906" cy="4752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1D9A485A-884D-406E-9F3E-8B838379FC1F}"/>
              </a:ext>
            </a:extLst>
          </p:cNvPr>
          <p:cNvSpPr txBox="1"/>
          <p:nvPr/>
        </p:nvSpPr>
        <p:spPr>
          <a:xfrm>
            <a:off x="789487" y="81650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tr-TR" sz="6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MOBILE APP FOR ALL AGES</a:t>
            </a:r>
            <a:endParaRPr lang="en-US" sz="60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878B6DDA-9A4E-4DD5-BBDF-F5902208BDD0}"/>
              </a:ext>
            </a:extLst>
          </p:cNvPr>
          <p:cNvSpPr txBox="1"/>
          <p:nvPr/>
        </p:nvSpPr>
        <p:spPr>
          <a:xfrm>
            <a:off x="-48713" y="5866893"/>
            <a:ext cx="12192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4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Interactive </a:t>
            </a:r>
            <a:r>
              <a:rPr lang="tr-TR" sz="4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4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4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Educational</a:t>
            </a:r>
            <a:endParaRPr lang="tr-TR" sz="40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02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85000" b="-5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etin kutusu 14">
            <a:extLst>
              <a:ext uri="{FF2B5EF4-FFF2-40B4-BE49-F238E27FC236}">
                <a16:creationId xmlns:a16="http://schemas.microsoft.com/office/drawing/2014/main" id="{B66F3182-6548-467B-B966-F636A4EB1E1C}"/>
              </a:ext>
            </a:extLst>
          </p:cNvPr>
          <p:cNvSpPr txBox="1"/>
          <p:nvPr/>
        </p:nvSpPr>
        <p:spPr>
          <a:xfrm>
            <a:off x="0" y="132450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6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COSMIC CRESCENDO WEBSITE</a:t>
            </a:r>
            <a:endParaRPr lang="en-US" sz="60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A8F5D14-D4B0-8C6A-CDBA-13C02F3487EE}"/>
              </a:ext>
            </a:extLst>
          </p:cNvPr>
          <p:cNvSpPr txBox="1"/>
          <p:nvPr/>
        </p:nvSpPr>
        <p:spPr>
          <a:xfrm>
            <a:off x="2703871" y="3244334"/>
            <a:ext cx="73053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000" dirty="0">
                <a:solidFill>
                  <a:schemeClr val="bg1"/>
                </a:solidFill>
                <a:hlinkClick r:id="rId3"/>
              </a:rPr>
              <a:t>https://youtu.be/xjWlyx8WKLI</a:t>
            </a:r>
            <a:endParaRPr lang="tr-TR" sz="4000" dirty="0">
              <a:solidFill>
                <a:schemeClr val="bg1"/>
              </a:solidFill>
            </a:endParaRPr>
          </a:p>
          <a:p>
            <a:endParaRPr lang="tr-TR" sz="4000" dirty="0">
              <a:solidFill>
                <a:schemeClr val="bg1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94A70961-BB19-FC89-1DD5-18317F2088F3}"/>
              </a:ext>
            </a:extLst>
          </p:cNvPr>
          <p:cNvSpPr txBox="1"/>
          <p:nvPr/>
        </p:nvSpPr>
        <p:spPr>
          <a:xfrm>
            <a:off x="-176533" y="2297783"/>
            <a:ext cx="12192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4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Video </a:t>
            </a:r>
            <a:r>
              <a:rPr lang="tr-TR" sz="4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Demonstraion</a:t>
            </a:r>
            <a:r>
              <a:rPr lang="tr-TR" sz="4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tr-TR" sz="4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Our</a:t>
            </a:r>
            <a:r>
              <a:rPr lang="tr-TR" sz="4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4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Website</a:t>
            </a:r>
            <a:r>
              <a:rPr lang="tr-TR" sz="40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2973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85000" b="-5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>
            <a:extLst>
              <a:ext uri="{FF2B5EF4-FFF2-40B4-BE49-F238E27FC236}">
                <a16:creationId xmlns:a16="http://schemas.microsoft.com/office/drawing/2014/main" id="{8D43BB16-DF9B-43A6-844A-49584D1DECFE}"/>
              </a:ext>
            </a:extLst>
          </p:cNvPr>
          <p:cNvSpPr txBox="1"/>
          <p:nvPr/>
        </p:nvSpPr>
        <p:spPr>
          <a:xfrm>
            <a:off x="0" y="132450"/>
            <a:ext cx="121920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tr-TR" sz="6000" b="1" dirty="0" err="1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endParaRPr lang="en-US" sz="60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AC04479A-B65F-A701-EF58-BE215D61FE4B}"/>
              </a:ext>
            </a:extLst>
          </p:cNvPr>
          <p:cNvSpPr txBox="1"/>
          <p:nvPr/>
        </p:nvSpPr>
        <p:spPr>
          <a:xfrm>
            <a:off x="71120" y="1634946"/>
            <a:ext cx="12415520" cy="49244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tr-TR" sz="24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https://webbtelescope.org/home</a:t>
            </a:r>
            <a:endParaRPr lang="tr-TR" sz="2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2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24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https://opencv.org</a:t>
            </a:r>
            <a:endParaRPr lang="tr-TR" sz="2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2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24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https://developer.android.com</a:t>
            </a:r>
            <a:endParaRPr lang="tr-TR" sz="2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2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24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https://science.nasa.gov/mission/hubble/multimedia/sonifications/</a:t>
            </a:r>
            <a:endParaRPr lang="tr-TR" sz="2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2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24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https://giphy.com/gifs/loop-tumblr-featured-TZf4ZyXb0lXXi</a:t>
            </a:r>
            <a:endParaRPr lang="tr-TR" sz="2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tr-TR" sz="2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24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https://openai.com/chatgpt/</a:t>
            </a:r>
            <a:endParaRPr lang="tr-TR" sz="24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2500" b="1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tr-TR" sz="2500" b="1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190</Words>
  <Application>Microsoft Office PowerPoint</Application>
  <PresentationFormat>Geniş ekran</PresentationFormat>
  <Paragraphs>49</Paragraphs>
  <Slides>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Emir Şahin</dc:creator>
  <cp:lastModifiedBy>Hüseyin Umut Işık</cp:lastModifiedBy>
  <cp:revision>25</cp:revision>
  <dcterms:created xsi:type="dcterms:W3CDTF">2024-10-06T09:06:39Z</dcterms:created>
  <dcterms:modified xsi:type="dcterms:W3CDTF">2024-10-06T13:30:10Z</dcterms:modified>
</cp:coreProperties>
</file>